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6C93-7567-797C-1008-66832CE0D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5B693-3303-2A2C-AAC9-76576272B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D33DD-0A26-52EE-8FFD-7DE43ED4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A8E5-E70A-98B1-435C-4E52BD6A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C1AB4-6133-3601-2800-AA7598A6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0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1308-3196-F4D3-9592-B07B8217C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06803-06B8-6720-8770-DA043ECFE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9C9FD-3B3B-26B3-2AE7-C3340605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FECA1-78F2-B1C8-C362-36BFA7DF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40423-013E-27A7-C3AF-C3598D57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7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EAD490-A87E-A21A-0298-9AE0CFDF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38580-7B29-4F12-7F22-41EE23074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656CA-C8C3-0477-860B-32513165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B993C-E473-18F6-5478-62F12E67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126B8-D3E1-4099-C1D8-828DE3C7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5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1ED9-B2AE-23E9-5FD5-E5892B1A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B40B-F353-D09F-67E0-5E65C7568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32BF-6D4A-C5BC-C63B-21FA7703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8B20E-2591-26D6-061B-85B509AB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EECE1-2BDC-90FD-5712-F3246E47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DA161-8400-7EDE-3521-ACCD63FEC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5431E-0322-81B5-3AAC-7CE8F14F3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678B-85A1-9D42-E58C-A3BE595D7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E6FD5-C7FE-BC84-4ACE-B829C86D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7A7BB-AF94-4476-BDFE-FD9009AA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4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B34E-4B56-C6AF-2031-AC7A22EA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CB471-73FA-2C8D-B628-16D2B75107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26996-8EE3-9226-8E63-12C4B91B0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5D497-4FD9-80FA-8B10-6AC204DB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473D0-9D10-868F-7AB7-36A03C30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C7569-8D7A-3E1A-22BF-A9C92D71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DBD68-8D2F-3171-AED0-6C1CFE6C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97239-B018-542F-0C4B-E263652EA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99404-113E-1C20-403D-1F00256E5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3471C-88F4-19CF-0D99-C6F5B6156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59FAB-B56E-29CE-95F5-43771B6DF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3A997-9DA1-93E9-E963-CE06D560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BC9F1A-8DBE-F709-9C80-C23F098E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C8BF9-5A01-B18E-4B3F-496FB8D8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0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1C5A-713B-C989-0816-CBA4DCA4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1CD4B-7F31-B23F-D842-1CE6EFB5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76C1B-D64D-E0C7-3079-5F5F372B5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B6E09-A815-C0CE-E731-B74EB5CD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E6F22-DE4F-0F14-3421-A3636DA0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8CAFC-FC3C-798A-E643-D46E8CA5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2045F-C761-FC99-A2D0-2A732AB5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0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7EC4-6BA1-3726-DB9C-ED8C34EF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5FD73-A13D-2BB6-09ED-6CF523122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F777D-56B3-BCCD-C08D-2EBFE9908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688AD-F4B9-124F-B1B1-18E27BDA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61DE7-A152-BD1A-473D-E8960AF3E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405D8-CBE7-6DE3-BC63-33A24F602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0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A347-9601-00FC-D7E4-6CF4CF4E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DEE66-845D-AAAD-0B61-C0693326C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5096D-7BC3-4410-7487-65B506A5A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AC76-35E0-8CAE-6270-60F52186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F09A9-E844-CFE6-9FBD-CCBFE955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8BE5E-071F-1534-3FF4-5DEC3000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4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4E6E25-4F3A-8BAF-D213-4F4B43FF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B5519-0C23-C4B3-19D4-1F1DEBCE0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B327D-DB1E-CA1F-351A-0FB9C13EA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C5492F-9B26-450B-A143-B30ECE5C4FE1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5D49E-4546-4F25-60F4-AE8F458FA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D3F89-FD24-657A-FEF4-472C0CF31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DFC910-666D-4A01-BBB2-704B13D1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HpbuljTho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HpbuljThoc?feature=oembed" TargetMode="External"/><Relationship Id="rId5" Type="http://schemas.openxmlformats.org/officeDocument/2006/relationships/image" Target="../media/image1.jpeg"/><Relationship Id="rId4" Type="http://schemas.openxmlformats.org/officeDocument/2006/relationships/hyperlink" Target="mailto:Kaitlin.Vandermyde@cghm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C66C2A-D34F-4186-916E-78A7AD878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US" sz="8000"/>
              <a:t>Bedside Shift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ACA04-4DFE-4C4B-0BA9-C662EC9C5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CGH Medical Center</a:t>
            </a: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08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AA535-EF4E-F107-2AE2-8E3FBDE9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Video of bedside shift report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C4F07-6058-AB2D-0E7A-CE96D6489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1600" dirty="0">
                <a:hlinkClick r:id="rId3"/>
              </a:rPr>
              <a:t>https://www.youtube.com/watch?v=RHpbuljThoc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Watch this video and complete the discussion questions found on the </a:t>
            </a:r>
            <a:r>
              <a:rPr lang="en-US" sz="1600" dirty="0" err="1"/>
              <a:t>cgh</a:t>
            </a:r>
            <a:r>
              <a:rPr lang="en-US" sz="1600" dirty="0"/>
              <a:t> heartbeat!</a:t>
            </a:r>
          </a:p>
          <a:p>
            <a:r>
              <a:rPr lang="en-US" sz="1600" dirty="0"/>
              <a:t>Send your responses to </a:t>
            </a:r>
            <a:r>
              <a:rPr lang="en-US" sz="1600" dirty="0">
                <a:hlinkClick r:id="rId4"/>
              </a:rPr>
              <a:t>Kaitlin.Vandermyde@cghmc.com</a:t>
            </a:r>
            <a:r>
              <a:rPr lang="en-US" sz="1600" dirty="0"/>
              <a:t> to be entered in a drawing.</a:t>
            </a:r>
          </a:p>
        </p:txBody>
      </p:sp>
      <p:pic>
        <p:nvPicPr>
          <p:cNvPr id="4" name="Online Media 3" title="Mastery Level Bedside Shift Report">
            <a:hlinkClick r:id="" action="ppaction://media"/>
            <a:extLst>
              <a:ext uri="{FF2B5EF4-FFF2-40B4-BE49-F238E27FC236}">
                <a16:creationId xmlns:a16="http://schemas.microsoft.com/office/drawing/2014/main" id="{976880CB-7694-2BB5-A5B7-45C81960D54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911532" y="2886424"/>
            <a:ext cx="5150277" cy="29099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8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1D5D00-4282-63A7-68A4-CBA6DE512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4200"/>
              <a:t>What is patient and family engagement?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9DB31-FC4C-8821-2ACD-62C7A301B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n-US" sz="2400" dirty="0"/>
              <a:t>Patient and family engagement:</a:t>
            </a:r>
          </a:p>
          <a:p>
            <a:r>
              <a:rPr lang="en-US" sz="2400" dirty="0"/>
              <a:t>Creates an environment where patients, families, clinicians, and hospital staff all work together as partners to improve the quality and safety of hospital care. </a:t>
            </a:r>
          </a:p>
          <a:p>
            <a:r>
              <a:rPr lang="en-US" sz="2400" dirty="0"/>
              <a:t>Involves patients and family members as:</a:t>
            </a:r>
          </a:p>
          <a:p>
            <a:pPr lvl="1"/>
            <a:r>
              <a:rPr lang="en-US" dirty="0"/>
              <a:t>Members of the health care team.</a:t>
            </a:r>
          </a:p>
          <a:p>
            <a:pPr lvl="1"/>
            <a:r>
              <a:rPr lang="en-US" dirty="0"/>
              <a:t>Advisors working with clinicians and leaders to improve policies and procedures.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647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99E2C-A24E-3605-B2BB-D0BFFBFBF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Patient and family-centered care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A3243-99A1-C049-F7A0-D6B4622C1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lvl="0"/>
            <a:r>
              <a:rPr lang="en-US" sz="1700" dirty="0"/>
              <a:t>Patient and family engagement is an important part of providing patient- and family-centered care.</a:t>
            </a:r>
          </a:p>
          <a:p>
            <a:pPr lvl="0"/>
            <a:r>
              <a:rPr lang="en-US" sz="1700" dirty="0"/>
              <a:t>Core concepts of patient- and family-centered care:</a:t>
            </a:r>
          </a:p>
          <a:p>
            <a:pPr lvl="1"/>
            <a:r>
              <a:rPr lang="en-US" sz="1700" dirty="0"/>
              <a:t>Dignity and respect</a:t>
            </a:r>
          </a:p>
          <a:p>
            <a:pPr lvl="1"/>
            <a:r>
              <a:rPr lang="en-US" sz="1700" dirty="0"/>
              <a:t>Information sharing</a:t>
            </a:r>
          </a:p>
          <a:p>
            <a:pPr lvl="1"/>
            <a:r>
              <a:rPr lang="en-US" sz="1700" dirty="0"/>
              <a:t>Involvement</a:t>
            </a:r>
          </a:p>
          <a:p>
            <a:pPr lvl="1"/>
            <a:r>
              <a:rPr lang="en-US" sz="1700" dirty="0"/>
              <a:t>Collaboration</a:t>
            </a:r>
          </a:p>
          <a:p>
            <a:pPr lvl="1"/>
            <a:endParaRPr lang="en-US" sz="1700" dirty="0"/>
          </a:p>
          <a:p>
            <a:r>
              <a:rPr lang="en-US" sz="1700" dirty="0"/>
              <a:t>Research shows patient-centered approaches can improve:</a:t>
            </a:r>
          </a:p>
          <a:p>
            <a:pPr lvl="1"/>
            <a:r>
              <a:rPr lang="en-US" sz="1700" dirty="0"/>
              <a:t>Patient safety</a:t>
            </a:r>
          </a:p>
          <a:p>
            <a:pPr lvl="1"/>
            <a:r>
              <a:rPr lang="en-US" sz="1700" dirty="0"/>
              <a:t>Patient outcomes, including emotional health, functioning, and pain control</a:t>
            </a:r>
          </a:p>
          <a:p>
            <a:pPr lvl="1"/>
            <a:r>
              <a:rPr lang="en-US" sz="1700" dirty="0"/>
              <a:t>Patient experience</a:t>
            </a:r>
          </a:p>
          <a:p>
            <a:pPr marL="457200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0538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A6215-D1A3-F6E0-F991-068B2DC8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Why focus on bedside shift report?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E9013-BCAC-BB83-D709-FE79FA6D8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04014"/>
            <a:ext cx="9941319" cy="3438166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900" dirty="0"/>
              <a:t>Transitions in care have potential for medical errors.</a:t>
            </a:r>
          </a:p>
          <a:p>
            <a:r>
              <a:rPr lang="en-US" sz="1900" dirty="0"/>
              <a:t>Research shows bedside shift report can improve:</a:t>
            </a:r>
          </a:p>
          <a:p>
            <a:pPr lvl="1"/>
            <a:r>
              <a:rPr lang="en-US" sz="1900" dirty="0"/>
              <a:t>Patient safety and quality</a:t>
            </a:r>
          </a:p>
          <a:p>
            <a:pPr lvl="2"/>
            <a:r>
              <a:rPr lang="en-US" sz="1700" dirty="0"/>
              <a:t>Improved communication</a:t>
            </a:r>
          </a:p>
          <a:p>
            <a:pPr lvl="2"/>
            <a:r>
              <a:rPr lang="en-US" sz="1700" dirty="0"/>
              <a:t>Decrease in hospital-acquired complications</a:t>
            </a:r>
          </a:p>
          <a:p>
            <a:pPr lvl="2"/>
            <a:r>
              <a:rPr lang="en-US" sz="1700" dirty="0"/>
              <a:t>Performing the focused assessment together decreases the likelihood of errors.</a:t>
            </a:r>
          </a:p>
          <a:p>
            <a:pPr lvl="1"/>
            <a:r>
              <a:rPr lang="en-US" sz="1900" dirty="0"/>
              <a:t>Patient experiences of care</a:t>
            </a:r>
          </a:p>
          <a:p>
            <a:pPr lvl="2"/>
            <a:r>
              <a:rPr lang="en-US" sz="1700" dirty="0"/>
              <a:t>Patients are an informed participant and part of the team.</a:t>
            </a:r>
          </a:p>
          <a:p>
            <a:pPr lvl="2"/>
            <a:r>
              <a:rPr lang="en-US" sz="1700" dirty="0"/>
              <a:t>This communication instills trust and builds relationships.</a:t>
            </a:r>
          </a:p>
          <a:p>
            <a:pPr lvl="1"/>
            <a:r>
              <a:rPr lang="en-US" sz="1900" dirty="0"/>
              <a:t>Time management and accountability between nurses</a:t>
            </a:r>
          </a:p>
          <a:p>
            <a:pPr lvl="2"/>
            <a:r>
              <a:rPr lang="en-US" sz="1700" dirty="0"/>
              <a:t>Decrease in time needed for shift report</a:t>
            </a:r>
          </a:p>
          <a:p>
            <a:pPr lvl="2"/>
            <a:r>
              <a:rPr lang="en-US" sz="1700" dirty="0"/>
              <a:t>Decrease in over shift time</a:t>
            </a:r>
          </a:p>
          <a:p>
            <a:endParaRPr lang="en-US" sz="19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44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F38673-3F88-BF4D-176D-AE306BAB4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What is bedside shift report?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2937E-1834-3D88-3617-424FB1F8C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Nursing staff conducts shift change reports</a:t>
            </a:r>
            <a:br>
              <a:rPr lang="en-US" sz="2000" dirty="0"/>
            </a:br>
            <a:r>
              <a:rPr lang="en-US" sz="2000" dirty="0"/>
              <a:t>at the patient’s bedside and includes the patient in the conversation.</a:t>
            </a:r>
          </a:p>
          <a:p>
            <a:r>
              <a:rPr lang="en-US" sz="2000" dirty="0"/>
              <a:t>Patient can identify a family member or close friend to participate.</a:t>
            </a:r>
          </a:p>
          <a:p>
            <a:r>
              <a:rPr lang="en-US" sz="2000" dirty="0"/>
              <a:t>Report should take about 5 minutes per patient.</a:t>
            </a:r>
          </a:p>
          <a:p>
            <a:r>
              <a:rPr lang="en-US" sz="2000" dirty="0"/>
              <a:t>Purpose: </a:t>
            </a:r>
          </a:p>
          <a:p>
            <a:pPr lvl="1"/>
            <a:r>
              <a:rPr lang="en-US" sz="2000" dirty="0"/>
              <a:t>To engage the patient and family in hospital care.</a:t>
            </a:r>
          </a:p>
          <a:p>
            <a:pPr lvl="1"/>
            <a:r>
              <a:rPr lang="en-US" sz="2000" dirty="0"/>
              <a:t>To share accurate and useful information between nurses, patients, and families.</a:t>
            </a:r>
          </a:p>
          <a:p>
            <a:endParaRPr lang="en-US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21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EC6C60-755C-A867-1D7B-B3EEC71B4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313" y="248083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4600" dirty="0"/>
              <a:t>Critical elements of bedside shift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13F73-661A-E0A3-2CFF-F3DA8A742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1845837"/>
            <a:ext cx="9849751" cy="4089244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900" dirty="0"/>
              <a:t>Introduce the nursing staff, patient, and family. </a:t>
            </a:r>
          </a:p>
          <a:p>
            <a:r>
              <a:rPr lang="en-US" sz="1900" dirty="0"/>
              <a:t>Invite the patient and family to participate.</a:t>
            </a:r>
          </a:p>
          <a:p>
            <a:r>
              <a:rPr lang="en-US" sz="1900" dirty="0"/>
              <a:t>Open medical record or electronic workstation in the patient’s room.</a:t>
            </a:r>
          </a:p>
          <a:p>
            <a:r>
              <a:rPr lang="en-US" sz="1900" dirty="0"/>
              <a:t>Conduct a verbal SBAR report with the patient and family, using words they can understand.</a:t>
            </a:r>
          </a:p>
          <a:p>
            <a:r>
              <a:rPr lang="en-US" sz="1900" dirty="0"/>
              <a:t>Conduct a focused assessment of the patient and a safety assessment of the room.</a:t>
            </a:r>
          </a:p>
          <a:p>
            <a:r>
              <a:rPr lang="en-US" sz="1900" dirty="0"/>
              <a:t>Review tasks that need to be done. (labs or tests, medication administration, forms that need to be completed).</a:t>
            </a:r>
          </a:p>
          <a:p>
            <a:r>
              <a:rPr lang="en-US" sz="1900" dirty="0"/>
              <a:t>Identify needs and concerns of the patient and family.</a:t>
            </a:r>
          </a:p>
          <a:p>
            <a:pPr lvl="1"/>
            <a:r>
              <a:rPr lang="en-US" sz="1500" dirty="0"/>
              <a:t>“What could have gone better in the last 12 hours?”</a:t>
            </a:r>
          </a:p>
          <a:p>
            <a:pPr lvl="1"/>
            <a:r>
              <a:rPr lang="en-US" sz="1500" dirty="0"/>
              <a:t>“Tell us how much you walked today?”</a:t>
            </a:r>
          </a:p>
          <a:p>
            <a:pPr lvl="1"/>
            <a:r>
              <a:rPr lang="en-US" sz="1500" dirty="0"/>
              <a:t>“Do you have any worries you would like to share?”</a:t>
            </a:r>
          </a:p>
          <a:p>
            <a:r>
              <a:rPr lang="en-US" sz="1900" dirty="0"/>
              <a:t>Ask the patient and family what the goal is for the next shift.</a:t>
            </a:r>
          </a:p>
          <a:p>
            <a:pPr lvl="1"/>
            <a:r>
              <a:rPr lang="en-US" sz="1500" dirty="0"/>
              <a:t>“What do you want to happen during the next 12 hours?”</a:t>
            </a:r>
          </a:p>
          <a:p>
            <a:pPr marL="457200" lvl="1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237717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E42303-3ED3-23C8-AA03-1030F834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3800" dirty="0"/>
              <a:t>Benefits of bedside shift report for </a:t>
            </a:r>
            <a:r>
              <a:rPr lang="en-US" sz="3800" u="sng" dirty="0"/>
              <a:t>patients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D4A3-A265-E2ED-97A3-134C70AA6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en-US" sz="1700" dirty="0"/>
              <a:t>Acknowledges patients as partners.</a:t>
            </a:r>
          </a:p>
          <a:p>
            <a:r>
              <a:rPr lang="en-US" sz="1700" dirty="0"/>
              <a:t>Builds trust in the care process.</a:t>
            </a:r>
          </a:p>
          <a:p>
            <a:pPr lvl="1"/>
            <a:r>
              <a:rPr lang="en-US" sz="1700" dirty="0"/>
              <a:t>Shows the patient how much nurses know and do for them.</a:t>
            </a:r>
          </a:p>
          <a:p>
            <a:pPr lvl="1"/>
            <a:r>
              <a:rPr lang="en-US" sz="1700" dirty="0"/>
              <a:t>Shows teamwork among the nursing staff, reassuring the patient that everyone knows what is going on with them.</a:t>
            </a:r>
          </a:p>
          <a:p>
            <a:r>
              <a:rPr lang="en-US" sz="1700" dirty="0"/>
              <a:t>Encourages patient and family engagement.</a:t>
            </a:r>
          </a:p>
          <a:p>
            <a:pPr lvl="1"/>
            <a:r>
              <a:rPr lang="en-US" sz="1700" dirty="0"/>
              <a:t>Gives the patient and family an opportunity to ask questions and correct any inaccuracies in handoff.</a:t>
            </a:r>
          </a:p>
          <a:p>
            <a:pPr lvl="1"/>
            <a:r>
              <a:rPr lang="en-US" sz="1700" dirty="0"/>
              <a:t>Informs the patient and family members about the patient’s care throughout the stay and helps with the transition to home.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14535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8A56-07D2-37D6-C37A-6909DE69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Benefits of bedside shift report for </a:t>
            </a:r>
            <a:r>
              <a:rPr lang="en-US" sz="4800" u="sng" dirty="0"/>
              <a:t>nurses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8D209-768A-4093-D928-5FF85F8A4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/>
              <a:t>Better information about the patient’s condition</a:t>
            </a:r>
          </a:p>
          <a:p>
            <a:r>
              <a:rPr lang="en-US" sz="2400"/>
              <a:t>Accountability</a:t>
            </a:r>
          </a:p>
          <a:p>
            <a:r>
              <a:rPr lang="en-US" sz="2400"/>
              <a:t>Time management</a:t>
            </a:r>
          </a:p>
          <a:p>
            <a:r>
              <a:rPr lang="en-US" sz="2400"/>
              <a:t>Patient safety</a:t>
            </a:r>
          </a:p>
          <a:p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40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2F30B-8F9E-DD28-163D-DA756612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5400"/>
              <a:t>Tips for bedside shift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ACA9C-D10B-4836-60E7-FD250FD00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Invite patients and family on admission to participate using a bedside shift report brochure. Tell patients and family what time report </a:t>
            </a:r>
            <a:r>
              <a:rPr lang="en-US" sz="2000"/>
              <a:t>typically occurs.</a:t>
            </a:r>
            <a:endParaRPr lang="en-US" sz="2000" dirty="0"/>
          </a:p>
          <a:p>
            <a:r>
              <a:rPr lang="en-US" sz="2000" dirty="0"/>
              <a:t> You can use a checklist to help facilitate bedside shift report.</a:t>
            </a:r>
          </a:p>
          <a:p>
            <a:r>
              <a:rPr lang="en-US" sz="2000" dirty="0"/>
              <a:t>You can share sensitive information with the oncoming nurse before entering the room.</a:t>
            </a:r>
          </a:p>
          <a:p>
            <a:r>
              <a:rPr lang="en-US" sz="2000" dirty="0"/>
              <a:t>Make sure you are not just conducting report in front of the patient, but instead, including the patient and family in the conversation.</a:t>
            </a:r>
          </a:p>
          <a:p>
            <a:r>
              <a:rPr lang="en-US" sz="2000" dirty="0"/>
              <a:t>Thank the patient for allowing you to care for them and thank the nurse going off duty for a great report.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778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19908</TotalTime>
  <Words>715</Words>
  <Application>Microsoft Office PowerPoint</Application>
  <PresentationFormat>Widescreen</PresentationFormat>
  <Paragraphs>77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Bedside Shift Report</vt:lpstr>
      <vt:lpstr>What is patient and family engagement?</vt:lpstr>
      <vt:lpstr>Patient and family-centered care</vt:lpstr>
      <vt:lpstr>Why focus on bedside shift report?</vt:lpstr>
      <vt:lpstr>What is bedside shift report?</vt:lpstr>
      <vt:lpstr>Critical elements of bedside shift report</vt:lpstr>
      <vt:lpstr>Benefits of bedside shift report for patients</vt:lpstr>
      <vt:lpstr>Benefits of bedside shift report for nurses</vt:lpstr>
      <vt:lpstr>Tips for bedside shift report</vt:lpstr>
      <vt:lpstr>Video of bedside shift report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Kaitlin Vandermyde</dc:creator>
  <cp:lastModifiedBy>Kaitlin Vandermyde</cp:lastModifiedBy>
  <cp:revision>14</cp:revision>
  <dcterms:created xsi:type="dcterms:W3CDTF">2025-02-05T16:24:43Z</dcterms:created>
  <dcterms:modified xsi:type="dcterms:W3CDTF">2025-03-28T14:19:45Z</dcterms:modified>
</cp:coreProperties>
</file>